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14062" r:id="rId2"/>
    <p:sldId id="14034" r:id="rId3"/>
    <p:sldId id="14086" r:id="rId4"/>
    <p:sldId id="13832" r:id="rId5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97" d="100"/>
          <a:sy n="97" d="100"/>
        </p:scale>
        <p:origin x="598" y="8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.xlsx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vert="horz"/>
          <a:lstStyle/>
          <a:p>
            <a:pPr>
              <a:defRPr/>
            </a:pPr>
            <a:r>
              <a:rPr lang="en-AU"/>
              <a:t>Lamb yardings for Eastern Seaboard</a:t>
            </a:r>
          </a:p>
          <a:p>
            <a:pPr>
              <a:defRPr/>
            </a:pPr>
            <a:r>
              <a:rPr lang="en-AU"/>
              <a:t>2021 versus 2022 (weekly)</a:t>
            </a:r>
          </a:p>
        </c:rich>
      </c:tx>
      <c:overlay val="0"/>
      <c:spPr>
        <a:noFill/>
        <a:ln>
          <a:noFill/>
        </a:ln>
        <a:effectLst/>
      </c:spPr>
    </c:title>
    <c:autoTitleDeleted val="0"/>
    <c:plotArea>
      <c:layout/>
      <c:lineChart>
        <c:grouping val="standard"/>
        <c:varyColors val="0"/>
        <c:ser>
          <c:idx val="0"/>
          <c:order val="0"/>
          <c:tx>
            <c:strRef>
              <c:f>'Australia - Lamb yardings - Wee'!$O$8</c:f>
              <c:strCache>
                <c:ptCount val="1"/>
                <c:pt idx="0">
                  <c:v>2021</c:v>
                </c:pt>
              </c:strCache>
            </c:strRef>
          </c:tx>
          <c:spPr>
            <a:ln w="28575" cap="rnd">
              <a:solidFill>
                <a:schemeClr val="accent1"/>
              </a:solidFill>
              <a:round/>
            </a:ln>
            <a:effectLst/>
          </c:spPr>
          <c:marker>
            <c:symbol val="none"/>
          </c:marker>
          <c:val>
            <c:numRef>
              <c:f>'Australia - Lamb yardings - Wee'!$O$9:$O$57</c:f>
              <c:numCache>
                <c:formatCode>[$-10C09]#,##0;\(#,##0\)</c:formatCode>
                <c:ptCount val="49"/>
                <c:pt idx="0">
                  <c:v>130642</c:v>
                </c:pt>
                <c:pt idx="1">
                  <c:v>217618</c:v>
                </c:pt>
                <c:pt idx="2">
                  <c:v>202534</c:v>
                </c:pt>
                <c:pt idx="3">
                  <c:v>94745</c:v>
                </c:pt>
                <c:pt idx="4">
                  <c:v>235228</c:v>
                </c:pt>
                <c:pt idx="5">
                  <c:v>169170</c:v>
                </c:pt>
                <c:pt idx="6">
                  <c:v>182610</c:v>
                </c:pt>
                <c:pt idx="7">
                  <c:v>165251</c:v>
                </c:pt>
                <c:pt idx="8">
                  <c:v>183491</c:v>
                </c:pt>
                <c:pt idx="9">
                  <c:v>156951</c:v>
                </c:pt>
                <c:pt idx="10">
                  <c:v>164959</c:v>
                </c:pt>
                <c:pt idx="11">
                  <c:v>138216</c:v>
                </c:pt>
                <c:pt idx="12">
                  <c:v>131194</c:v>
                </c:pt>
                <c:pt idx="13">
                  <c:v>224460</c:v>
                </c:pt>
                <c:pt idx="14">
                  <c:v>191492</c:v>
                </c:pt>
                <c:pt idx="15">
                  <c:v>165758</c:v>
                </c:pt>
                <c:pt idx="16">
                  <c:v>185945</c:v>
                </c:pt>
                <c:pt idx="17">
                  <c:v>174476</c:v>
                </c:pt>
                <c:pt idx="18">
                  <c:v>155118</c:v>
                </c:pt>
                <c:pt idx="19">
                  <c:v>201009</c:v>
                </c:pt>
                <c:pt idx="20">
                  <c:v>172684</c:v>
                </c:pt>
                <c:pt idx="21">
                  <c:v>156657</c:v>
                </c:pt>
                <c:pt idx="22">
                  <c:v>137440</c:v>
                </c:pt>
                <c:pt idx="23">
                  <c:v>178903</c:v>
                </c:pt>
                <c:pt idx="24">
                  <c:v>123171</c:v>
                </c:pt>
                <c:pt idx="25">
                  <c:v>175715</c:v>
                </c:pt>
                <c:pt idx="26">
                  <c:v>185064</c:v>
                </c:pt>
                <c:pt idx="27">
                  <c:v>170811</c:v>
                </c:pt>
                <c:pt idx="28">
                  <c:v>177229</c:v>
                </c:pt>
                <c:pt idx="29">
                  <c:v>206416</c:v>
                </c:pt>
                <c:pt idx="30">
                  <c:v>144751</c:v>
                </c:pt>
                <c:pt idx="31">
                  <c:v>151125</c:v>
                </c:pt>
                <c:pt idx="32">
                  <c:v>166196</c:v>
                </c:pt>
                <c:pt idx="33">
                  <c:v>195931</c:v>
                </c:pt>
                <c:pt idx="34">
                  <c:v>134261</c:v>
                </c:pt>
                <c:pt idx="35">
                  <c:v>189841</c:v>
                </c:pt>
                <c:pt idx="36">
                  <c:v>170270</c:v>
                </c:pt>
                <c:pt idx="37">
                  <c:v>178281</c:v>
                </c:pt>
                <c:pt idx="38">
                  <c:v>127134</c:v>
                </c:pt>
                <c:pt idx="39">
                  <c:v>198603</c:v>
                </c:pt>
                <c:pt idx="40">
                  <c:v>180015</c:v>
                </c:pt>
                <c:pt idx="41">
                  <c:v>212831</c:v>
                </c:pt>
                <c:pt idx="42">
                  <c:v>152974</c:v>
                </c:pt>
                <c:pt idx="43">
                  <c:v>184499</c:v>
                </c:pt>
                <c:pt idx="44">
                  <c:v>196489</c:v>
                </c:pt>
                <c:pt idx="45">
                  <c:v>279699</c:v>
                </c:pt>
                <c:pt idx="46">
                  <c:v>238416</c:v>
                </c:pt>
                <c:pt idx="47">
                  <c:v>284263</c:v>
                </c:pt>
                <c:pt idx="48">
                  <c:v>277101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0-B509-4265-82FB-5B4D5948AC95}"/>
            </c:ext>
          </c:extLst>
        </c:ser>
        <c:ser>
          <c:idx val="1"/>
          <c:order val="1"/>
          <c:tx>
            <c:strRef>
              <c:f>'Australia - Lamb yardings - Wee'!$P$8</c:f>
              <c:strCache>
                <c:ptCount val="1"/>
                <c:pt idx="0">
                  <c:v>2022</c:v>
                </c:pt>
              </c:strCache>
            </c:strRef>
          </c:tx>
          <c:spPr>
            <a:ln w="28575" cap="rnd">
              <a:solidFill>
                <a:schemeClr val="accent2"/>
              </a:solidFill>
              <a:round/>
            </a:ln>
            <a:effectLst/>
          </c:spPr>
          <c:marker>
            <c:symbol val="none"/>
          </c:marker>
          <c:val>
            <c:numRef>
              <c:f>'Australia - Lamb yardings - Wee'!$P$9:$P$57</c:f>
              <c:numCache>
                <c:formatCode>[$-10C09]#,##0;\(#,##0\)</c:formatCode>
                <c:ptCount val="49"/>
                <c:pt idx="0">
                  <c:v>90953</c:v>
                </c:pt>
                <c:pt idx="1">
                  <c:v>86026</c:v>
                </c:pt>
                <c:pt idx="2">
                  <c:v>128502</c:v>
                </c:pt>
                <c:pt idx="3">
                  <c:v>70858</c:v>
                </c:pt>
                <c:pt idx="4">
                  <c:v>185444</c:v>
                </c:pt>
                <c:pt idx="5">
                  <c:v>159618</c:v>
                </c:pt>
                <c:pt idx="6">
                  <c:v>193104</c:v>
                </c:pt>
                <c:pt idx="7">
                  <c:v>147476</c:v>
                </c:pt>
                <c:pt idx="8">
                  <c:v>160250</c:v>
                </c:pt>
                <c:pt idx="9">
                  <c:v>142477</c:v>
                </c:pt>
                <c:pt idx="10">
                  <c:v>169649</c:v>
                </c:pt>
                <c:pt idx="11">
                  <c:v>125691</c:v>
                </c:pt>
                <c:pt idx="12">
                  <c:v>191184</c:v>
                </c:pt>
                <c:pt idx="13">
                  <c:v>164622</c:v>
                </c:pt>
                <c:pt idx="14">
                  <c:v>76003</c:v>
                </c:pt>
                <c:pt idx="15">
                  <c:v>93284</c:v>
                </c:pt>
                <c:pt idx="16">
                  <c:v>146502</c:v>
                </c:pt>
                <c:pt idx="17">
                  <c:v>174814</c:v>
                </c:pt>
                <c:pt idx="18">
                  <c:v>171482</c:v>
                </c:pt>
                <c:pt idx="19">
                  <c:v>169006</c:v>
                </c:pt>
                <c:pt idx="20">
                  <c:v>179820</c:v>
                </c:pt>
                <c:pt idx="21">
                  <c:v>141102</c:v>
                </c:pt>
                <c:pt idx="22">
                  <c:v>203837</c:v>
                </c:pt>
                <c:pt idx="23">
                  <c:v>130612</c:v>
                </c:pt>
                <c:pt idx="24">
                  <c:v>189440</c:v>
                </c:pt>
                <c:pt idx="25">
                  <c:v>152512</c:v>
                </c:pt>
                <c:pt idx="26">
                  <c:v>125872</c:v>
                </c:pt>
                <c:pt idx="27">
                  <c:v>158871</c:v>
                </c:pt>
                <c:pt idx="28">
                  <c:v>152020</c:v>
                </c:pt>
                <c:pt idx="29">
                  <c:v>132616</c:v>
                </c:pt>
                <c:pt idx="30">
                  <c:v>102053</c:v>
                </c:pt>
                <c:pt idx="31">
                  <c:v>149471</c:v>
                </c:pt>
                <c:pt idx="32">
                  <c:v>154781</c:v>
                </c:pt>
                <c:pt idx="33">
                  <c:v>136707</c:v>
                </c:pt>
                <c:pt idx="34">
                  <c:v>165822</c:v>
                </c:pt>
                <c:pt idx="35">
                  <c:v>157310</c:v>
                </c:pt>
                <c:pt idx="36">
                  <c:v>205889</c:v>
                </c:pt>
                <c:pt idx="37">
                  <c:v>92140</c:v>
                </c:pt>
                <c:pt idx="38">
                  <c:v>187261</c:v>
                </c:pt>
                <c:pt idx="39">
                  <c:v>124182</c:v>
                </c:pt>
                <c:pt idx="40">
                  <c:v>209049</c:v>
                </c:pt>
                <c:pt idx="41">
                  <c:v>204078</c:v>
                </c:pt>
                <c:pt idx="42">
                  <c:v>163427</c:v>
                </c:pt>
                <c:pt idx="43">
                  <c:v>172818</c:v>
                </c:pt>
                <c:pt idx="44">
                  <c:v>272204</c:v>
                </c:pt>
                <c:pt idx="45">
                  <c:v>143561</c:v>
                </c:pt>
                <c:pt idx="46">
                  <c:v>206096</c:v>
                </c:pt>
                <c:pt idx="47">
                  <c:v>256108</c:v>
                </c:pt>
                <c:pt idx="48">
                  <c:v>213190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B509-4265-82FB-5B4D5948AC95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653389024"/>
        <c:axId val="1"/>
      </c:lineChart>
      <c:catAx>
        <c:axId val="653389024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1"/>
        <c:crosses val="autoZero"/>
        <c:auto val="1"/>
        <c:lblAlgn val="ctr"/>
        <c:lblOffset val="100"/>
        <c:noMultiLvlLbl val="0"/>
      </c:catAx>
      <c:valAx>
        <c:axId val="1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/>
              <a:lstStyle/>
              <a:p>
                <a:pPr>
                  <a:defRPr/>
                </a:pPr>
                <a:r>
                  <a:rPr lang="en-AU" dirty="0"/>
                  <a:t>Lamb </a:t>
                </a:r>
                <a:r>
                  <a:rPr lang="en-AU" dirty="0" err="1"/>
                  <a:t>yardings</a:t>
                </a:r>
                <a:endParaRPr lang="en-AU" dirty="0"/>
              </a:p>
            </c:rich>
          </c:tx>
          <c:layout>
            <c:manualLayout>
              <c:xMode val="edge"/>
              <c:yMode val="edge"/>
              <c:x val="0"/>
              <c:y val="0.38578340750884393"/>
            </c:manualLayout>
          </c:layout>
          <c:overlay val="0"/>
        </c:title>
        <c:numFmt formatCode="[$-10C09]#,##0;\(#,##0\)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vert="horz"/>
          <a:lstStyle/>
          <a:p>
            <a:pPr>
              <a:defRPr/>
            </a:pPr>
            <a:endParaRPr lang="en-US"/>
          </a:p>
        </c:txPr>
        <c:crossAx val="653389024"/>
        <c:crosses val="autoZero"/>
        <c:crossBetween val="between"/>
      </c:valAx>
      <c:spPr>
        <a:noFill/>
        <a:ln w="25400">
          <a:noFill/>
        </a:ln>
      </c:spPr>
    </c:plotArea>
    <c:legend>
      <c:legendPos val="b"/>
      <c:overlay val="0"/>
      <c:spPr>
        <a:noFill/>
        <a:ln>
          <a:noFill/>
        </a:ln>
        <a:effectLst/>
      </c:spPr>
      <c:txPr>
        <a:bodyPr rot="0" vert="horz"/>
        <a:lstStyle/>
        <a:p>
          <a:pPr>
            <a:defRPr/>
          </a:pPr>
          <a:endParaRPr lang="en-US"/>
        </a:p>
      </c:txPr>
    </c:legend>
    <c:plotVisOnly val="1"/>
    <c:dispBlanksAs val="gap"/>
    <c:showDLblsOverMax val="0"/>
  </c:chart>
  <c:spPr>
    <a:solidFill>
      <a:schemeClr val="bg1"/>
    </a:solidFill>
    <a:ln w="9525" cap="flat" cmpd="sng" algn="ctr">
      <a:solidFill>
        <a:schemeClr val="tx1">
          <a:lumMod val="15000"/>
          <a:lumOff val="85000"/>
        </a:schemeClr>
      </a:solidFill>
      <a:round/>
    </a:ln>
    <a:effectLst/>
  </c:spPr>
  <c:txPr>
    <a:bodyPr/>
    <a:lstStyle/>
    <a:p>
      <a:pPr>
        <a:defRPr sz="1600"/>
      </a:pPr>
      <a:endParaRPr lang="en-US"/>
    </a:p>
  </c:txPr>
  <c:externalData r:id="rId1">
    <c:autoUpdate val="0"/>
  </c:externalData>
  <c:userShapes r:id="rId2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2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AU" sz="2400"/>
              <a:t>Heavy lamb price falls in Q1 versus previous Q4</a:t>
            </a:r>
          </a:p>
          <a:p>
            <a:pPr>
              <a:defRPr sz="2400"/>
            </a:pPr>
            <a:r>
              <a:rPr lang="en-AU" sz="2400"/>
              <a:t>2011-2022</a:t>
            </a:r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2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barChart>
        <c:barDir val="col"/>
        <c:grouping val="clustered"/>
        <c:varyColors val="0"/>
        <c:ser>
          <c:idx val="0"/>
          <c:order val="0"/>
          <c:spPr>
            <a:solidFill>
              <a:schemeClr val="accent1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'Australia - Saleyard sheep and '!$N$16:$N$27</c:f>
              <c:numCache>
                <c:formatCode>[$-10C09]0;\(0\)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'Australia - Saleyard sheep and '!$O$16:$O$27</c:f>
            </c:numRef>
          </c:val>
          <c:extLst>
            <c:ext xmlns:c16="http://schemas.microsoft.com/office/drawing/2014/chart" uri="{C3380CC4-5D6E-409C-BE32-E72D297353CC}">
              <c16:uniqueId val="{00000000-C0AB-41AC-B801-08C83A3BECF0}"/>
            </c:ext>
          </c:extLst>
        </c:ser>
        <c:ser>
          <c:idx val="1"/>
          <c:order val="1"/>
          <c:spPr>
            <a:solidFill>
              <a:schemeClr val="accent2"/>
            </a:solidFill>
            <a:ln>
              <a:noFill/>
            </a:ln>
            <a:effectLst/>
          </c:spPr>
          <c:invertIfNegative val="0"/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anchor="ctr" anchorCtr="1"/>
              <a:lstStyle/>
              <a:p>
                <a:pPr>
                  <a:defRPr sz="1600" b="1" i="0" u="none" strike="noStrike" kern="1200" baseline="0">
                    <a:solidFill>
                      <a:srgbClr val="C00000"/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outEnd"/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'Australia - Saleyard sheep and '!$N$16:$N$27</c:f>
              <c:numCache>
                <c:formatCode>[$-10C09]0;\(0\)</c:formatCode>
                <c:ptCount val="12"/>
                <c:pt idx="0">
                  <c:v>2011</c:v>
                </c:pt>
                <c:pt idx="1">
                  <c:v>2012</c:v>
                </c:pt>
                <c:pt idx="2">
                  <c:v>2013</c:v>
                </c:pt>
                <c:pt idx="3">
                  <c:v>2014</c:v>
                </c:pt>
                <c:pt idx="4">
                  <c:v>2015</c:v>
                </c:pt>
                <c:pt idx="5">
                  <c:v>2016</c:v>
                </c:pt>
                <c:pt idx="6">
                  <c:v>2017</c:v>
                </c:pt>
                <c:pt idx="7">
                  <c:v>2018</c:v>
                </c:pt>
                <c:pt idx="8">
                  <c:v>2019</c:v>
                </c:pt>
                <c:pt idx="9">
                  <c:v>2020</c:v>
                </c:pt>
                <c:pt idx="10">
                  <c:v>2021</c:v>
                </c:pt>
                <c:pt idx="11">
                  <c:v>2022</c:v>
                </c:pt>
              </c:numCache>
            </c:numRef>
          </c:cat>
          <c:val>
            <c:numRef>
              <c:f>'Australia - Saleyard sheep and '!$P$16:$P$27</c:f>
              <c:numCache>
                <c:formatCode>0%</c:formatCode>
                <c:ptCount val="12"/>
                <c:pt idx="0">
                  <c:v>0.24978669808897358</c:v>
                </c:pt>
                <c:pt idx="1">
                  <c:v>-6.8968406363910106E-2</c:v>
                </c:pt>
                <c:pt idx="2">
                  <c:v>0.12990313481220239</c:v>
                </c:pt>
                <c:pt idx="3">
                  <c:v>0.26563004442136373</c:v>
                </c:pt>
                <c:pt idx="4">
                  <c:v>0.12332268816973113</c:v>
                </c:pt>
                <c:pt idx="5">
                  <c:v>4.256725898006497E-2</c:v>
                </c:pt>
                <c:pt idx="6">
                  <c:v>0.18019899070144496</c:v>
                </c:pt>
                <c:pt idx="7">
                  <c:v>7.3574061259937817E-3</c:v>
                </c:pt>
                <c:pt idx="8">
                  <c:v>-8.1453115497371886E-2</c:v>
                </c:pt>
                <c:pt idx="9">
                  <c:v>0.14503996747319481</c:v>
                </c:pt>
                <c:pt idx="10">
                  <c:v>8.6988745515540256E-2</c:v>
                </c:pt>
                <c:pt idx="11">
                  <c:v>-4.5197079785827654E-2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C0AB-41AC-B801-08C83A3BECF0}"/>
            </c:ext>
          </c:extLst>
        </c:ser>
        <c:dLbls>
          <c:dLblPos val="outEnd"/>
          <c:showLegendKey val="0"/>
          <c:showVal val="1"/>
          <c:showCatName val="0"/>
          <c:showSerName val="0"/>
          <c:showPercent val="0"/>
          <c:showBubbleSize val="0"/>
        </c:dLbls>
        <c:gapWidth val="219"/>
        <c:overlap val="-27"/>
        <c:axId val="888282504"/>
        <c:axId val="888278240"/>
      </c:barChart>
      <c:catAx>
        <c:axId val="888282504"/>
        <c:scaling>
          <c:orientation val="minMax"/>
        </c:scaling>
        <c:delete val="0"/>
        <c:axPos val="b"/>
        <c:numFmt formatCode="[$-10C09]0;\(0\)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278240"/>
        <c:crosses val="autoZero"/>
        <c:auto val="1"/>
        <c:lblAlgn val="ctr"/>
        <c:lblOffset val="100"/>
        <c:noMultiLvlLbl val="0"/>
      </c:catAx>
      <c:valAx>
        <c:axId val="88827824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en-AU"/>
                  <a:t>% change in price Q1 vs Q4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6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en-US"/>
            </a:p>
          </c:txPr>
        </c:title>
        <c:numFmt formatCode="0%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6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en-US"/>
          </a:p>
        </c:txPr>
        <c:crossAx val="888282504"/>
        <c:crosses val="autoZero"/>
        <c:crossBetween val="between"/>
      </c:valAx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 sz="1600"/>
      </a:pPr>
      <a:endParaRPr lang="en-US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0.77006</cdr:x>
      <cdr:y>0.65743</cdr:y>
    </cdr:from>
    <cdr:to>
      <cdr:x>0.84671</cdr:x>
      <cdr:y>0.65743</cdr:y>
    </cdr:to>
    <cdr:cxnSp macro="">
      <cdr:nvCxnSpPr>
        <cdr:cNvPr id="3" name="Straight Arrow Connector 2">
          <a:extLst xmlns:a="http://schemas.openxmlformats.org/drawingml/2006/main">
            <a:ext uri="{FF2B5EF4-FFF2-40B4-BE49-F238E27FC236}">
              <a16:creationId xmlns:a16="http://schemas.microsoft.com/office/drawing/2014/main" id="{25B91E0E-6008-4CC1-5D19-D6E750B7FD71}"/>
            </a:ext>
          </a:extLst>
        </cdr:cNvPr>
        <cdr:cNvCxnSpPr/>
      </cdr:nvCxnSpPr>
      <cdr:spPr>
        <a:xfrm xmlns:a="http://schemas.openxmlformats.org/drawingml/2006/main" flipV="1">
          <a:off x="5546785" y="2251494"/>
          <a:ext cx="552091" cy="1"/>
        </a:xfrm>
        <a:prstGeom xmlns:a="http://schemas.openxmlformats.org/drawingml/2006/main" prst="straightConnector1">
          <a:avLst/>
        </a:prstGeom>
        <a:ln xmlns:a="http://schemas.openxmlformats.org/drawingml/2006/main">
          <a:headEnd type="triangle"/>
          <a:tailEnd type="triangle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C575E2E-3682-223F-A88F-08117756656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C6361A8-D22B-AEC7-6D2A-547846BD0CE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1EB230E-01B4-148C-0912-3FBB4EF5D2A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782F755-345D-4B36-C000-3E981EA919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7EEC459-1D17-5E24-3C1B-A5E152BC4D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765546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A077E05-627C-6EE8-BDA6-A1EBFD7760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44F6A3-F734-E9AC-AC33-759BC28A5B1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3773982-E566-63AD-CC73-03D20FC80A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CA774A-625C-DC69-318A-06E2235EC9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E93AE22-9FF0-D564-9D85-7262C1DD62E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1811251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2B7100C2-DCBB-B577-59A8-8864DD1B316D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41BA3ED-5541-D6CC-7F63-EBCEB01DB99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10F520-7265-B5A0-38A5-7C23DC9823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E67E82-EF37-507C-3708-3E3E6EA3CA3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E1C9602-7944-F1BB-93CF-4C509AABB73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659320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DADB58C-DBF4-8A8E-2B05-F65D81D68F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D77F08-E95F-14FC-5F2A-5F2FCB9D3A7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2962892-C640-C55D-12AD-080A8A10860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1FA89DB-37C0-65E1-4C1C-F90CA4922CA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01064E3-3B02-ECCD-3AAE-3E439F2BDA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27249362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A3AD06-14FE-7CE0-34FB-19B2E28682B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CDACF8C-62B3-17F8-BEAA-388E4640A32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0B9BEE1-93B4-4C9C-9285-B325D773B97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B1439EF-4576-3993-0A65-1B9372DBB8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EDF131F-0FBA-1BDE-7BB5-84E0660157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78601869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EAC08A-356B-51F6-5C0C-9417120A4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7364A-2FD6-ED76-1711-E7BCC1A4179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853CB07-FE2D-147C-5181-B9CF978862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D861FFF-7A7B-2AC0-3D53-34EDEB8D07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D4DEF13-23B4-03D5-9C27-E1D699D707A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3E0BE28-E906-CE22-6F09-8B5F0791E71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643492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1A9F39-AAD5-3BB6-FA9D-64B9E8FA207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9EC66AA-5C55-434C-C875-E57B300547C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8F882D-096D-BA3F-6DA2-D06F8067AA4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14D69822-1885-9064-E494-BBB7A5A85E7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643A14C7-F482-C2D4-F579-726A0B26D4F5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282D3002-ADB2-466D-A708-C0A8D0156D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7CDFA4F-F4D1-55D0-ACFC-DCB5B56CEAE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6A505351-698A-C4A2-22C4-734F08AB50C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8773580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DE1322F-6F39-1E51-7F9B-A4BEE1D50E1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AD67D3-5659-5699-FA07-05F0CDEBE99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35B6454-F359-7365-73F2-21EC28F4A82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E62FBCC-23D5-BA12-3F55-4590527F0B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62224647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31E2586-8A0E-C377-452A-F44A9134E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BD3D51B-7973-7103-A1F9-B689A21C2A1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60D061D0-D46D-55FA-8882-7FB1FE5D6B8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54721669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1E61AC-5A70-64E7-0712-11D6A62364E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F795BC-3BEB-1D9E-374A-24FA4BBB90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82DA8CC0-BFCB-69EE-9564-996555FCC8B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2264FE3-2897-5F34-D772-740D195CDD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20FC251A-F650-58B2-8B12-2CCAA94B86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EC0A697-AD37-C789-6265-AC8DDEEA18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82036309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1C7B96-8E78-2CB6-574A-7FCC34E018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6AC20B2-39C3-EB73-8070-B7616792D9A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CE960BA3-F257-B78D-42BC-CA0FFB758E1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192F014-657B-5DC8-44FF-A88AB5C997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BDFA886-D67F-64AB-70A7-ED80EB23FC3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978ACE6A-2423-351B-1E37-C21CBDB4357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87769805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4C30354E-DE89-E5F0-E415-804FD92E501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5983C9E-0F82-8136-6F19-AA764AE895F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9C9DD74-E6D9-8D4F-1775-67079F5C1EBA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77CF781-590F-443C-9A48-3B578D3FCDC9}" type="datetimeFigureOut">
              <a:rPr lang="en-AU" smtClean="0"/>
              <a:t>11/01/2023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8C3D80B-9AA7-2C96-2F39-9A1C0285316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D500124-47F9-E3E4-DEA1-7BA11614F9E6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16BFF6D-8721-4505-B34A-36F2A1742A21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76851273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53A1F8D-43B5-754D-4B25-41D44CC45C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62000" y="2667000"/>
            <a:ext cx="10972800" cy="944562"/>
          </a:xfrm>
        </p:spPr>
        <p:txBody>
          <a:bodyPr/>
          <a:lstStyle/>
          <a:p>
            <a:r>
              <a:rPr lang="en-AU" dirty="0"/>
              <a:t>Will there be a lamb carry-over?</a:t>
            </a:r>
          </a:p>
        </p:txBody>
      </p:sp>
    </p:spTree>
    <p:extLst>
      <p:ext uri="{BB962C8B-B14F-4D97-AF65-F5344CB8AC3E}">
        <p14:creationId xmlns:p14="http://schemas.microsoft.com/office/powerpoint/2010/main" val="121763226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5A8BA9-D5A4-D7EC-81EE-AA81DD5BC85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00317" y="90498"/>
            <a:ext cx="10515600" cy="1325563"/>
          </a:xfrm>
        </p:spPr>
        <p:txBody>
          <a:bodyPr/>
          <a:lstStyle/>
          <a:p>
            <a:r>
              <a:rPr lang="en-AU" dirty="0"/>
              <a:t>Will there be carryover in lamb in Q1?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DD238FFB-2E19-3DF0-4ADC-8A9ECE6DBB55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125249085"/>
              </p:ext>
            </p:extLst>
          </p:nvPr>
        </p:nvGraphicFramePr>
        <p:xfrm>
          <a:off x="228600" y="1364411"/>
          <a:ext cx="11734800" cy="5257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9" name="TextBox 8">
            <a:extLst>
              <a:ext uri="{FF2B5EF4-FFF2-40B4-BE49-F238E27FC236}">
                <a16:creationId xmlns:a16="http://schemas.microsoft.com/office/drawing/2014/main" id="{B700C55B-789B-6D45-8829-1183DE465D35}"/>
              </a:ext>
            </a:extLst>
          </p:cNvPr>
          <p:cNvSpPr txBox="1"/>
          <p:nvPr/>
        </p:nvSpPr>
        <p:spPr>
          <a:xfrm>
            <a:off x="8233434" y="5353548"/>
            <a:ext cx="3505200" cy="369332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en-AU" b="1" dirty="0">
                <a:solidFill>
                  <a:srgbClr val="FF0000"/>
                </a:solidFill>
              </a:rPr>
              <a:t>No sign of carry-over in lamb</a:t>
            </a:r>
          </a:p>
        </p:txBody>
      </p:sp>
      <p:sp>
        <p:nvSpPr>
          <p:cNvPr id="3" name="Arrow: Right 2">
            <a:extLst>
              <a:ext uri="{FF2B5EF4-FFF2-40B4-BE49-F238E27FC236}">
                <a16:creationId xmlns:a16="http://schemas.microsoft.com/office/drawing/2014/main" id="{4D44CBCD-1A15-01BA-A0D9-F04C625ED89A}"/>
              </a:ext>
            </a:extLst>
          </p:cNvPr>
          <p:cNvSpPr/>
          <p:nvPr/>
        </p:nvSpPr>
        <p:spPr>
          <a:xfrm rot="5400000">
            <a:off x="9349400" y="2252333"/>
            <a:ext cx="768164" cy="744925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/>
          </a:p>
        </p:txBody>
      </p:sp>
      <p:cxnSp>
        <p:nvCxnSpPr>
          <p:cNvPr id="5" name="Straight Connector 4">
            <a:extLst>
              <a:ext uri="{FF2B5EF4-FFF2-40B4-BE49-F238E27FC236}">
                <a16:creationId xmlns:a16="http://schemas.microsoft.com/office/drawing/2014/main" id="{AC905856-ADE2-4677-D692-A426B92AD6B2}"/>
              </a:ext>
            </a:extLst>
          </p:cNvPr>
          <p:cNvCxnSpPr/>
          <p:nvPr/>
        </p:nvCxnSpPr>
        <p:spPr>
          <a:xfrm>
            <a:off x="9239446" y="2269421"/>
            <a:ext cx="14082" cy="3072553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Connector 9">
            <a:extLst>
              <a:ext uri="{FF2B5EF4-FFF2-40B4-BE49-F238E27FC236}">
                <a16:creationId xmlns:a16="http://schemas.microsoft.com/office/drawing/2014/main" id="{DEB64392-A092-E593-FC75-E25F5D84CBFB}"/>
              </a:ext>
            </a:extLst>
          </p:cNvPr>
          <p:cNvCxnSpPr/>
          <p:nvPr/>
        </p:nvCxnSpPr>
        <p:spPr>
          <a:xfrm>
            <a:off x="10179521" y="2309696"/>
            <a:ext cx="0" cy="2971814"/>
          </a:xfrm>
          <a:prstGeom prst="line">
            <a:avLst/>
          </a:prstGeom>
          <a:ln w="28575">
            <a:solidFill>
              <a:schemeClr val="tx1"/>
            </a:solidFill>
            <a:prstDash val="sys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TextBox 4">
            <a:extLst>
              <a:ext uri="{FF2B5EF4-FFF2-40B4-BE49-F238E27FC236}">
                <a16:creationId xmlns:a16="http://schemas.microsoft.com/office/drawing/2014/main" id="{B0E8FAF6-A95C-83E9-564D-BD11030FB5E7}"/>
              </a:ext>
            </a:extLst>
          </p:cNvPr>
          <p:cNvSpPr txBox="1"/>
          <p:nvPr/>
        </p:nvSpPr>
        <p:spPr>
          <a:xfrm>
            <a:off x="8218049" y="1478701"/>
            <a:ext cx="3124156" cy="762013"/>
          </a:xfrm>
          <a:prstGeom prst="rect">
            <a:avLst/>
          </a:prstGeom>
        </p:spPr>
        <p:txBody>
          <a:bodyPr wrap="square" rtlCol="0"/>
          <a:lstStyle>
            <a:lvl1pPr marL="0" indent="0">
              <a:defRPr sz="1100">
                <a:latin typeface="+mn-lt"/>
                <a:ea typeface="+mn-ea"/>
                <a:cs typeface="+mn-cs"/>
              </a:defRPr>
            </a:lvl1pPr>
            <a:lvl2pPr marL="457200" indent="0">
              <a:defRPr sz="1100">
                <a:latin typeface="+mn-lt"/>
                <a:ea typeface="+mn-ea"/>
                <a:cs typeface="+mn-cs"/>
              </a:defRPr>
            </a:lvl2pPr>
            <a:lvl3pPr marL="914400" indent="0">
              <a:defRPr sz="1100">
                <a:latin typeface="+mn-lt"/>
                <a:ea typeface="+mn-ea"/>
                <a:cs typeface="+mn-cs"/>
              </a:defRPr>
            </a:lvl3pPr>
            <a:lvl4pPr marL="1371600" indent="0">
              <a:defRPr sz="1100">
                <a:latin typeface="+mn-lt"/>
                <a:ea typeface="+mn-ea"/>
                <a:cs typeface="+mn-cs"/>
              </a:defRPr>
            </a:lvl4pPr>
            <a:lvl5pPr marL="1828800" indent="0">
              <a:defRPr sz="1100">
                <a:latin typeface="+mn-lt"/>
                <a:ea typeface="+mn-ea"/>
                <a:cs typeface="+mn-cs"/>
              </a:defRPr>
            </a:lvl5pPr>
            <a:lvl6pPr marL="2286000" indent="0">
              <a:defRPr sz="1100">
                <a:latin typeface="+mn-lt"/>
                <a:ea typeface="+mn-ea"/>
                <a:cs typeface="+mn-cs"/>
              </a:defRPr>
            </a:lvl6pPr>
            <a:lvl7pPr marL="2743200" indent="0">
              <a:defRPr sz="1100">
                <a:latin typeface="+mn-lt"/>
                <a:ea typeface="+mn-ea"/>
                <a:cs typeface="+mn-cs"/>
              </a:defRPr>
            </a:lvl7pPr>
            <a:lvl8pPr marL="3200400" indent="0">
              <a:defRPr sz="1100">
                <a:latin typeface="+mn-lt"/>
                <a:ea typeface="+mn-ea"/>
                <a:cs typeface="+mn-cs"/>
              </a:defRPr>
            </a:lvl8pPr>
            <a:lvl9pPr marL="3657600" indent="0">
              <a:defRPr sz="1100"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AU" sz="2000" b="1" dirty="0">
                <a:solidFill>
                  <a:schemeClr val="accent1"/>
                </a:solidFill>
              </a:rPr>
              <a:t>October extreme </a:t>
            </a:r>
          </a:p>
          <a:p>
            <a:pPr algn="ctr"/>
            <a:r>
              <a:rPr lang="en-AU" sz="2000" b="1" dirty="0">
                <a:solidFill>
                  <a:schemeClr val="accent1"/>
                </a:solidFill>
              </a:rPr>
              <a:t>wet period</a:t>
            </a:r>
          </a:p>
        </p:txBody>
      </p:sp>
    </p:spTree>
    <p:extLst>
      <p:ext uri="{BB962C8B-B14F-4D97-AF65-F5344CB8AC3E}">
        <p14:creationId xmlns:p14="http://schemas.microsoft.com/office/powerpoint/2010/main" val="17523921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3" grpId="0" animBg="1"/>
      <p:bldP spid="1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E2B9A1DF-98BD-FC6E-E880-402B3DCC5C33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295400"/>
            <a:ext cx="8610600" cy="4512026"/>
          </a:xfrm>
          <a:prstGeom prst="rect">
            <a:avLst/>
          </a:prstGeom>
          <a:ln w="38100" cap="sq">
            <a:solidFill>
              <a:srgbClr val="000000"/>
            </a:solidFill>
            <a:prstDash val="solid"/>
            <a:miter lim="800000"/>
          </a:ln>
          <a:effectLst>
            <a:outerShdw blurRad="50800" dist="38100" dir="2700000" algn="tl" rotWithShape="0">
              <a:srgbClr val="000000">
                <a:alpha val="43000"/>
              </a:srgbClr>
            </a:outerShdw>
          </a:effectLst>
        </p:spPr>
      </p:pic>
      <p:sp>
        <p:nvSpPr>
          <p:cNvPr id="5" name="Arrow: Right 4">
            <a:extLst>
              <a:ext uri="{FF2B5EF4-FFF2-40B4-BE49-F238E27FC236}">
                <a16:creationId xmlns:a16="http://schemas.microsoft.com/office/drawing/2014/main" id="{AD4FEC97-0790-9952-F9DA-DFC8790B8784}"/>
              </a:ext>
            </a:extLst>
          </p:cNvPr>
          <p:cNvSpPr/>
          <p:nvPr/>
        </p:nvSpPr>
        <p:spPr>
          <a:xfrm rot="10800000">
            <a:off x="9890234" y="2514600"/>
            <a:ext cx="838200" cy="533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  <p:sp>
        <p:nvSpPr>
          <p:cNvPr id="6" name="Arrow: Right 5">
            <a:extLst>
              <a:ext uri="{FF2B5EF4-FFF2-40B4-BE49-F238E27FC236}">
                <a16:creationId xmlns:a16="http://schemas.microsoft.com/office/drawing/2014/main" id="{D26488C5-0C6E-21E3-0F9E-01F0A7AEED75}"/>
              </a:ext>
            </a:extLst>
          </p:cNvPr>
          <p:cNvSpPr/>
          <p:nvPr/>
        </p:nvSpPr>
        <p:spPr>
          <a:xfrm rot="10800000">
            <a:off x="9890234" y="4800600"/>
            <a:ext cx="838200" cy="533400"/>
          </a:xfrm>
          <a:prstGeom prst="rightArrow">
            <a:avLst/>
          </a:prstGeom>
          <a:solidFill>
            <a:srgbClr val="FF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4210411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AC6978-9B04-678F-03EF-0CFC03ADA8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Will lambs fall in Q1 2023</a:t>
            </a:r>
          </a:p>
        </p:txBody>
      </p:sp>
      <p:graphicFrame>
        <p:nvGraphicFramePr>
          <p:cNvPr id="4" name="Chart 3">
            <a:extLst>
              <a:ext uri="{FF2B5EF4-FFF2-40B4-BE49-F238E27FC236}">
                <a16:creationId xmlns:a16="http://schemas.microsoft.com/office/drawing/2014/main" id="{888F103B-BEE7-4D83-3512-73755F8B368C}"/>
              </a:ext>
            </a:extLst>
          </p:cNvPr>
          <p:cNvGraphicFramePr>
            <a:graphicFrameLocks/>
          </p:cNvGraphicFramePr>
          <p:nvPr/>
        </p:nvGraphicFramePr>
        <p:xfrm>
          <a:off x="381000" y="1173162"/>
          <a:ext cx="11506200" cy="53038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9B7B6A4B-BB5F-B0F8-5AED-DCD251F5C2B5}"/>
              </a:ext>
            </a:extLst>
          </p:cNvPr>
          <p:cNvSpPr txBox="1"/>
          <p:nvPr/>
        </p:nvSpPr>
        <p:spPr>
          <a:xfrm>
            <a:off x="5943600" y="2126350"/>
            <a:ext cx="5410200" cy="830997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en-AU" sz="2400" dirty="0"/>
              <a:t>Prices have fallen 3 times in 12 years</a:t>
            </a:r>
          </a:p>
          <a:p>
            <a:pPr algn="ctr"/>
            <a:r>
              <a:rPr lang="en-AU" sz="2400" dirty="0"/>
              <a:t>Average increase is 9%</a:t>
            </a:r>
          </a:p>
        </p:txBody>
      </p:sp>
    </p:spTree>
    <p:extLst>
      <p:ext uri="{BB962C8B-B14F-4D97-AF65-F5344CB8AC3E}">
        <p14:creationId xmlns:p14="http://schemas.microsoft.com/office/powerpoint/2010/main" val="3577767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4" grpId="0">
        <p:bldAsOne/>
      </p:bldGraphic>
      <p:bldP spid="5" grpId="0" animBg="1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75</Words>
  <Application>Microsoft Office PowerPoint</Application>
  <PresentationFormat>Widescreen</PresentationFormat>
  <Paragraphs>14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 Theme</vt:lpstr>
      <vt:lpstr>Will there be a lamb carry-over?</vt:lpstr>
      <vt:lpstr>Will there be carryover in lamb in Q1?</vt:lpstr>
      <vt:lpstr>PowerPoint Presentation</vt:lpstr>
      <vt:lpstr>Will lambs fall in Q1 2023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Will there be a lamb carry-over?</dc:title>
  <dc:creator>simon quilty</dc:creator>
  <cp:lastModifiedBy>simon quilty</cp:lastModifiedBy>
  <cp:revision>1</cp:revision>
  <dcterms:created xsi:type="dcterms:W3CDTF">2023-01-11T02:09:00Z</dcterms:created>
  <dcterms:modified xsi:type="dcterms:W3CDTF">2023-01-11T02:11:07Z</dcterms:modified>
</cp:coreProperties>
</file>